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6"/>
  </p:notesMasterIdLst>
  <p:sldIdLst>
    <p:sldId id="256" r:id="rId2"/>
    <p:sldId id="257" r:id="rId3"/>
    <p:sldId id="258" r:id="rId4"/>
    <p:sldId id="259" r:id="rId5"/>
    <p:sldId id="260" r:id="rId6"/>
    <p:sldId id="262" r:id="rId7"/>
    <p:sldId id="263" r:id="rId8"/>
    <p:sldId id="264" r:id="rId9"/>
    <p:sldId id="265" r:id="rId10"/>
    <p:sldId id="274" r:id="rId11"/>
    <p:sldId id="275" r:id="rId12"/>
    <p:sldId id="276" r:id="rId13"/>
    <p:sldId id="277" r:id="rId14"/>
    <p:sldId id="273" r:id="rId15"/>
  </p:sldIdLst>
  <p:sldSz cx="9144000" cy="5143500" type="screen16x9"/>
  <p:notesSz cx="6858000" cy="9144000"/>
  <p:embeddedFontLst>
    <p:embeddedFont>
      <p:font typeface="Raleway" panose="020B0604020202020204" charset="0"/>
      <p:regular r:id="rId17"/>
      <p:bold r:id="rId18"/>
      <p:italic r:id="rId19"/>
      <p:boldItalic r:id="rId20"/>
    </p:embeddedFont>
    <p:embeddedFont>
      <p:font typeface="Lato"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2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98165151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0942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78440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b57017df47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b57017df47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71049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97124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b4b9e978c6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b4b9e978c6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76360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b57017df47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b57017df4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21265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b4b9e978c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b4b9e978c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91298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b57017df47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b57017df4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150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b57017df47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b57017df47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15168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65562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1913875" y="1584450"/>
            <a:ext cx="6365100" cy="9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Sociology  </a:t>
            </a:r>
            <a:r>
              <a:rPr lang="en-GB" sz="2000">
                <a:solidFill>
                  <a:srgbClr val="000000"/>
                </a:solidFill>
              </a:rPr>
              <a:t>Course Code (SS 2005)</a:t>
            </a:r>
            <a:endParaRPr sz="1400"/>
          </a:p>
        </p:txBody>
      </p:sp>
      <p:sp>
        <p:nvSpPr>
          <p:cNvPr id="177" name="Google Shape;177;p18"/>
          <p:cNvSpPr txBox="1">
            <a:spLocks noGrp="1"/>
          </p:cNvSpPr>
          <p:nvPr>
            <p:ph type="subTitle" idx="1"/>
          </p:nvPr>
        </p:nvSpPr>
        <p:spPr>
          <a:xfrm>
            <a:off x="1957888" y="2571747"/>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Muhammad Zeeshan</a:t>
            </a:r>
            <a:endParaRPr sz="1400" b="1"/>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999" y="554804"/>
            <a:ext cx="7705083" cy="565079"/>
          </a:xfrm>
        </p:spPr>
        <p:txBody>
          <a:bodyPr/>
          <a:lstStyle/>
          <a:p>
            <a:r>
              <a:rPr lang="en-US" dirty="0"/>
              <a:t>Hirschi’s Control Theory</a:t>
            </a:r>
            <a:endParaRPr lang="" dirty="0"/>
          </a:p>
        </p:txBody>
      </p:sp>
      <p:sp>
        <p:nvSpPr>
          <p:cNvPr id="3" name="Text Placeholder 2"/>
          <p:cNvSpPr>
            <a:spLocks noGrp="1"/>
          </p:cNvSpPr>
          <p:nvPr>
            <p:ph type="body" idx="1"/>
          </p:nvPr>
        </p:nvSpPr>
        <p:spPr>
          <a:xfrm>
            <a:off x="729998" y="1343343"/>
            <a:ext cx="7705083" cy="3536882"/>
          </a:xfrm>
        </p:spPr>
        <p:txBody>
          <a:bodyPr/>
          <a:lstStyle/>
          <a:p>
            <a:pPr marL="146050" indent="0" algn="just">
              <a:buNone/>
            </a:pPr>
            <a:r>
              <a:rPr lang="en-US" sz="1600" dirty="0" smtClean="0">
                <a:solidFill>
                  <a:schemeClr val="bg2"/>
                </a:solidFill>
              </a:rPr>
              <a:t>The </a:t>
            </a:r>
            <a:r>
              <a:rPr lang="en-US" sz="1600" dirty="0">
                <a:solidFill>
                  <a:schemeClr val="bg2"/>
                </a:solidFill>
              </a:rPr>
              <a:t>sociologist Travis </a:t>
            </a:r>
            <a:r>
              <a:rPr lang="en-US" sz="1600" dirty="0" err="1">
                <a:solidFill>
                  <a:schemeClr val="bg2"/>
                </a:solidFill>
              </a:rPr>
              <a:t>Hirschi</a:t>
            </a:r>
            <a:r>
              <a:rPr lang="en-US" sz="1600" dirty="0">
                <a:solidFill>
                  <a:schemeClr val="bg2"/>
                </a:solidFill>
              </a:rPr>
              <a:t> (1969; </a:t>
            </a:r>
            <a:r>
              <a:rPr lang="en-US" sz="1600" dirty="0" err="1">
                <a:solidFill>
                  <a:schemeClr val="bg2"/>
                </a:solidFill>
              </a:rPr>
              <a:t>Gottfredson</a:t>
            </a:r>
            <a:r>
              <a:rPr lang="en-US" sz="1600" dirty="0">
                <a:solidFill>
                  <a:schemeClr val="bg2"/>
                </a:solidFill>
              </a:rPr>
              <a:t> &amp; </a:t>
            </a:r>
            <a:r>
              <a:rPr lang="en-US" sz="1600" dirty="0" err="1">
                <a:solidFill>
                  <a:schemeClr val="bg2"/>
                </a:solidFill>
              </a:rPr>
              <a:t>Hirschi</a:t>
            </a:r>
            <a:r>
              <a:rPr lang="en-US" sz="1600" dirty="0">
                <a:solidFill>
                  <a:schemeClr val="bg2"/>
                </a:solidFill>
              </a:rPr>
              <a:t>, 1995) developed control theory, which states that social control depends on people anticipating the consequences of their behavior. </a:t>
            </a:r>
            <a:r>
              <a:rPr lang="en-US" sz="1600" dirty="0" err="1">
                <a:solidFill>
                  <a:schemeClr val="bg2"/>
                </a:solidFill>
              </a:rPr>
              <a:t>Hirschi</a:t>
            </a:r>
            <a:r>
              <a:rPr lang="en-US" sz="1600" dirty="0">
                <a:solidFill>
                  <a:schemeClr val="bg2"/>
                </a:solidFill>
              </a:rPr>
              <a:t> assumes that everyone finds at least some deviance tempting. But the thought of a ruined career keeps most people from breaking the rules; for some, just imagining the reactions of family and friends is enough. On the other hand, individuals who feel they have little to lose by deviance are likely to become rule breakers. </a:t>
            </a:r>
            <a:endParaRPr lang="en-US" sz="1600" dirty="0" smtClean="0">
              <a:solidFill>
                <a:schemeClr val="bg2"/>
              </a:solidFill>
            </a:endParaRPr>
          </a:p>
          <a:p>
            <a:pPr algn="just"/>
            <a:endParaRPr lang="en-US" dirty="0">
              <a:solidFill>
                <a:schemeClr val="bg2"/>
              </a:solidFill>
            </a:endParaRPr>
          </a:p>
        </p:txBody>
      </p:sp>
    </p:spTree>
    <p:extLst>
      <p:ext uri="{BB962C8B-B14F-4D97-AF65-F5344CB8AC3E}">
        <p14:creationId xmlns:p14="http://schemas.microsoft.com/office/powerpoint/2010/main" val="21392002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49320" y="854308"/>
            <a:ext cx="8280971" cy="3878226"/>
          </a:xfrm>
        </p:spPr>
        <p:txBody>
          <a:bodyPr/>
          <a:lstStyle/>
          <a:p>
            <a:pPr marL="146050" indent="0">
              <a:buNone/>
            </a:pPr>
            <a:r>
              <a:rPr lang="en-US" sz="1600" dirty="0" smtClean="0">
                <a:solidFill>
                  <a:schemeClr val="bg2"/>
                </a:solidFill>
              </a:rPr>
              <a:t>Specifically, </a:t>
            </a:r>
            <a:r>
              <a:rPr lang="en-US" sz="1600" dirty="0" err="1" smtClean="0">
                <a:solidFill>
                  <a:schemeClr val="bg2"/>
                </a:solidFill>
              </a:rPr>
              <a:t>Hirschi</a:t>
            </a:r>
            <a:r>
              <a:rPr lang="en-US" sz="1600" dirty="0" smtClean="0">
                <a:solidFill>
                  <a:schemeClr val="bg2"/>
                </a:solidFill>
              </a:rPr>
              <a:t> links conformity to four different types of social control: </a:t>
            </a:r>
          </a:p>
          <a:p>
            <a:pPr marL="488950" indent="-342900">
              <a:buAutoNum type="arabicPeriod"/>
            </a:pPr>
            <a:r>
              <a:rPr lang="en-US" sz="1600" b="1" u="sng" dirty="0" smtClean="0">
                <a:solidFill>
                  <a:schemeClr val="bg2"/>
                </a:solidFill>
              </a:rPr>
              <a:t>Attachment</a:t>
            </a:r>
            <a:r>
              <a:rPr lang="en-US" sz="1600" dirty="0">
                <a:solidFill>
                  <a:schemeClr val="bg2"/>
                </a:solidFill>
              </a:rPr>
              <a:t>. Strong social attachments encourage conformity. Weak family, peer, and school relationships leave people freer to engage in deviance. </a:t>
            </a:r>
            <a:endParaRPr lang="en-US" sz="1600" dirty="0" smtClean="0">
              <a:solidFill>
                <a:schemeClr val="bg2"/>
              </a:solidFill>
            </a:endParaRPr>
          </a:p>
          <a:p>
            <a:pPr marL="488950" indent="-342900">
              <a:buAutoNum type="arabicPeriod"/>
            </a:pPr>
            <a:r>
              <a:rPr lang="en-US" sz="1600" b="1" u="sng" dirty="0" smtClean="0">
                <a:solidFill>
                  <a:schemeClr val="bg2"/>
                </a:solidFill>
              </a:rPr>
              <a:t>Opportunity. </a:t>
            </a:r>
            <a:r>
              <a:rPr lang="en-US" sz="1600" dirty="0" smtClean="0">
                <a:solidFill>
                  <a:schemeClr val="bg2"/>
                </a:solidFill>
              </a:rPr>
              <a:t>The greater a person’s access to legitimate opportunity, the greater the advantages of conformity. By contrast, someone with little confidence in future success is more likely to drift toward deviance. </a:t>
            </a:r>
          </a:p>
          <a:p>
            <a:pPr marL="488950" indent="-342900">
              <a:buAutoNum type="arabicPeriod"/>
            </a:pPr>
            <a:r>
              <a:rPr lang="en-US" sz="1600" b="1" u="sng" dirty="0" smtClean="0">
                <a:solidFill>
                  <a:schemeClr val="bg2"/>
                </a:solidFill>
              </a:rPr>
              <a:t>Involvement</a:t>
            </a:r>
            <a:r>
              <a:rPr lang="en-US" sz="1600" b="1" u="sng" dirty="0">
                <a:solidFill>
                  <a:schemeClr val="bg2"/>
                </a:solidFill>
              </a:rPr>
              <a:t>.</a:t>
            </a:r>
            <a:r>
              <a:rPr lang="en-US" sz="1600" dirty="0">
                <a:solidFill>
                  <a:schemeClr val="bg2"/>
                </a:solidFill>
              </a:rPr>
              <a:t> Extensive involvement in legitimate activities— such as holding a job, going to school, or playing sports—inhibits deviance (</a:t>
            </a:r>
            <a:r>
              <a:rPr lang="en-US" sz="1600" dirty="0" err="1">
                <a:solidFill>
                  <a:schemeClr val="bg2"/>
                </a:solidFill>
              </a:rPr>
              <a:t>Langbein</a:t>
            </a:r>
            <a:r>
              <a:rPr lang="en-US" sz="1600" dirty="0">
                <a:solidFill>
                  <a:schemeClr val="bg2"/>
                </a:solidFill>
              </a:rPr>
              <a:t> &amp; Bess, 2002). By contrast, people who simply “hang out” waiting for something to happen have time and energy to engage in deviant activity. </a:t>
            </a:r>
            <a:endParaRPr lang="en-US" sz="1600" dirty="0" smtClean="0">
              <a:solidFill>
                <a:schemeClr val="bg2"/>
              </a:solidFill>
            </a:endParaRPr>
          </a:p>
          <a:p>
            <a:pPr marL="488950" indent="-342900">
              <a:buAutoNum type="arabicPeriod"/>
            </a:pPr>
            <a:r>
              <a:rPr lang="en-US" sz="1600" b="1" u="sng" dirty="0" smtClean="0">
                <a:solidFill>
                  <a:schemeClr val="bg2"/>
                </a:solidFill>
              </a:rPr>
              <a:t>Belief</a:t>
            </a:r>
            <a:r>
              <a:rPr lang="en-US" sz="1600" dirty="0">
                <a:solidFill>
                  <a:schemeClr val="bg2"/>
                </a:solidFill>
              </a:rPr>
              <a:t>. Strong belief in conventional morality and respect for authority figures restrain tendencies toward deviance. People who have a weak conscience (and who are left unsupervised) are more open to temptation (Stack, Wasserman, &amp; Kern, 2004). </a:t>
            </a:r>
            <a:endParaRPr lang="" sz="1600" dirty="0">
              <a:solidFill>
                <a:schemeClr val="bg2"/>
              </a:solidFill>
            </a:endParaRPr>
          </a:p>
        </p:txBody>
      </p:sp>
    </p:spTree>
    <p:extLst>
      <p:ext uri="{BB962C8B-B14F-4D97-AF65-F5344CB8AC3E}">
        <p14:creationId xmlns:p14="http://schemas.microsoft.com/office/powerpoint/2010/main" val="3473197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2" y="481903"/>
            <a:ext cx="7574027" cy="552680"/>
          </a:xfrm>
        </p:spPr>
        <p:txBody>
          <a:bodyPr/>
          <a:lstStyle/>
          <a:p>
            <a:pPr algn="ctr"/>
            <a:r>
              <a:rPr lang="en-US" dirty="0" smtClean="0"/>
              <a:t>TYPES OF CRIME</a:t>
            </a:r>
            <a:endParaRPr lang="" dirty="0"/>
          </a:p>
        </p:txBody>
      </p:sp>
      <p:sp>
        <p:nvSpPr>
          <p:cNvPr id="3" name="Text Placeholder 2"/>
          <p:cNvSpPr>
            <a:spLocks noGrp="1"/>
          </p:cNvSpPr>
          <p:nvPr>
            <p:ph type="body" idx="1"/>
          </p:nvPr>
        </p:nvSpPr>
        <p:spPr>
          <a:xfrm>
            <a:off x="207367" y="1212351"/>
            <a:ext cx="8601739" cy="3551035"/>
          </a:xfrm>
        </p:spPr>
        <p:txBody>
          <a:bodyPr/>
          <a:lstStyle/>
          <a:p>
            <a:pPr marL="488950" indent="-342900">
              <a:buFont typeface="+mj-lt"/>
              <a:buAutoNum type="arabicPeriod"/>
            </a:pPr>
            <a:r>
              <a:rPr lang="en-US" sz="1600" b="1" u="sng" dirty="0" smtClean="0">
                <a:solidFill>
                  <a:schemeClr val="bg2"/>
                </a:solidFill>
              </a:rPr>
              <a:t>White-collar </a:t>
            </a:r>
            <a:r>
              <a:rPr lang="en-US" sz="1600" b="1" u="sng" dirty="0">
                <a:solidFill>
                  <a:schemeClr val="bg2"/>
                </a:solidFill>
              </a:rPr>
              <a:t>crime</a:t>
            </a:r>
            <a:r>
              <a:rPr lang="en-US" sz="1600" dirty="0">
                <a:solidFill>
                  <a:schemeClr val="bg2"/>
                </a:solidFill>
              </a:rPr>
              <a:t>, defined by Edwin </a:t>
            </a:r>
            <a:r>
              <a:rPr lang="en-US" sz="1600" dirty="0" smtClean="0">
                <a:solidFill>
                  <a:schemeClr val="bg2"/>
                </a:solidFill>
              </a:rPr>
              <a:t>Sutherland </a:t>
            </a:r>
            <a:r>
              <a:rPr lang="en-US" sz="1600" dirty="0">
                <a:solidFill>
                  <a:schemeClr val="bg2"/>
                </a:solidFill>
              </a:rPr>
              <a:t>(1940) as crime committed by people of high social position in the course of their occupations</a:t>
            </a:r>
            <a:r>
              <a:rPr lang="en-US" sz="1600" dirty="0" smtClean="0">
                <a:solidFill>
                  <a:schemeClr val="bg2"/>
                </a:solidFill>
              </a:rPr>
              <a:t>.</a:t>
            </a:r>
          </a:p>
          <a:p>
            <a:pPr marL="488950" indent="-342900">
              <a:buFont typeface="+mj-lt"/>
              <a:buAutoNum type="arabicPeriod"/>
            </a:pPr>
            <a:r>
              <a:rPr lang="en-US" sz="1600" dirty="0">
                <a:solidFill>
                  <a:schemeClr val="bg2"/>
                </a:solidFill>
              </a:rPr>
              <a:t>Sometimes whole companies, not just individuals, break the law. </a:t>
            </a:r>
            <a:r>
              <a:rPr lang="en-US" sz="1600" b="1" u="sng" dirty="0">
                <a:solidFill>
                  <a:schemeClr val="bg2"/>
                </a:solidFill>
              </a:rPr>
              <a:t>Corporate crime </a:t>
            </a:r>
            <a:r>
              <a:rPr lang="en-US" sz="1600" dirty="0">
                <a:solidFill>
                  <a:schemeClr val="bg2"/>
                </a:solidFill>
              </a:rPr>
              <a:t>is the illegal actions of a corporation or people acting on its behalf</a:t>
            </a:r>
            <a:r>
              <a:rPr lang="en-US" sz="1600" dirty="0" smtClean="0">
                <a:solidFill>
                  <a:schemeClr val="bg2"/>
                </a:solidFill>
              </a:rPr>
              <a:t>.</a:t>
            </a:r>
          </a:p>
          <a:p>
            <a:pPr marL="488950" indent="-342900">
              <a:buFont typeface="+mj-lt"/>
              <a:buAutoNum type="arabicPeriod"/>
            </a:pPr>
            <a:r>
              <a:rPr lang="en-US" sz="1600" b="1" u="sng" dirty="0">
                <a:solidFill>
                  <a:schemeClr val="bg2"/>
                </a:solidFill>
              </a:rPr>
              <a:t>Organized crime </a:t>
            </a:r>
            <a:r>
              <a:rPr lang="en-US" sz="1600" dirty="0">
                <a:solidFill>
                  <a:schemeClr val="bg2"/>
                </a:solidFill>
              </a:rPr>
              <a:t>is a business supplying illegal goods or services</a:t>
            </a:r>
            <a:r>
              <a:rPr lang="en-US" sz="1600" dirty="0" smtClean="0">
                <a:solidFill>
                  <a:schemeClr val="bg2"/>
                </a:solidFill>
              </a:rPr>
              <a:t>.</a:t>
            </a:r>
          </a:p>
          <a:p>
            <a:pPr marL="488950" indent="-342900">
              <a:buFont typeface="+mj-lt"/>
              <a:buAutoNum type="arabicPeriod"/>
            </a:pPr>
            <a:r>
              <a:rPr lang="en-US" sz="1600" dirty="0">
                <a:solidFill>
                  <a:schemeClr val="bg2"/>
                </a:solidFill>
              </a:rPr>
              <a:t>A </a:t>
            </a:r>
            <a:r>
              <a:rPr lang="en-US" sz="1600" b="1" u="sng" dirty="0">
                <a:solidFill>
                  <a:schemeClr val="bg2"/>
                </a:solidFill>
              </a:rPr>
              <a:t>hate crime </a:t>
            </a:r>
            <a:r>
              <a:rPr lang="en-US" sz="1600" dirty="0">
                <a:solidFill>
                  <a:schemeClr val="bg2"/>
                </a:solidFill>
              </a:rPr>
              <a:t>is a criminal act against a person or a person’s property by an offender motivated by racial or other bias. </a:t>
            </a:r>
            <a:endParaRPr lang="en-US" sz="1600" dirty="0" smtClean="0">
              <a:solidFill>
                <a:schemeClr val="bg2"/>
              </a:solidFill>
            </a:endParaRPr>
          </a:p>
          <a:p>
            <a:pPr marL="488950" indent="-342900">
              <a:buFont typeface="+mj-lt"/>
              <a:buAutoNum type="arabicPeriod"/>
            </a:pPr>
            <a:r>
              <a:rPr lang="en-US" sz="1600" b="1" u="sng" dirty="0">
                <a:solidFill>
                  <a:schemeClr val="bg2"/>
                </a:solidFill>
              </a:rPr>
              <a:t>Crimes against the person</a:t>
            </a:r>
            <a:r>
              <a:rPr lang="en-US" sz="1600" dirty="0">
                <a:solidFill>
                  <a:schemeClr val="bg2"/>
                </a:solidFill>
              </a:rPr>
              <a:t>, also called violent crimes, are crimes that direct violence or the threat of violence against others</a:t>
            </a:r>
          </a:p>
          <a:p>
            <a:pPr marL="488950" indent="-342900">
              <a:buFont typeface="+mj-lt"/>
              <a:buAutoNum type="arabicPeriod"/>
            </a:pPr>
            <a:r>
              <a:rPr lang="en-US" sz="1600" b="1" u="sng" dirty="0" smtClean="0">
                <a:solidFill>
                  <a:schemeClr val="bg2"/>
                </a:solidFill>
              </a:rPr>
              <a:t>Crimes </a:t>
            </a:r>
            <a:r>
              <a:rPr lang="en-US" sz="1600" b="1" u="sng" dirty="0">
                <a:solidFill>
                  <a:schemeClr val="bg2"/>
                </a:solidFill>
              </a:rPr>
              <a:t>against property </a:t>
            </a:r>
            <a:r>
              <a:rPr lang="en-US" sz="1600" dirty="0">
                <a:solidFill>
                  <a:schemeClr val="bg2"/>
                </a:solidFill>
              </a:rPr>
              <a:t>(property crimes) crimes that involve theft of money or </a:t>
            </a:r>
            <a:r>
              <a:rPr lang="en-US" sz="1600" dirty="0" smtClean="0">
                <a:solidFill>
                  <a:schemeClr val="bg2"/>
                </a:solidFill>
              </a:rPr>
              <a:t>property </a:t>
            </a:r>
            <a:r>
              <a:rPr lang="en-US" sz="1600" dirty="0">
                <a:solidFill>
                  <a:schemeClr val="bg2"/>
                </a:solidFill>
              </a:rPr>
              <a:t>belonging to </a:t>
            </a:r>
            <a:r>
              <a:rPr lang="en-US" sz="1600" dirty="0" smtClean="0">
                <a:solidFill>
                  <a:schemeClr val="bg2"/>
                </a:solidFill>
              </a:rPr>
              <a:t>others</a:t>
            </a:r>
          </a:p>
          <a:p>
            <a:pPr marL="488950" indent="-342900">
              <a:buFont typeface="+mj-lt"/>
              <a:buAutoNum type="arabicPeriod"/>
            </a:pPr>
            <a:r>
              <a:rPr lang="en-US" sz="1600" b="1" u="sng" dirty="0" smtClean="0">
                <a:solidFill>
                  <a:schemeClr val="bg2"/>
                </a:solidFill>
              </a:rPr>
              <a:t>Victimless </a:t>
            </a:r>
            <a:r>
              <a:rPr lang="en-US" sz="1600" b="1" u="sng" dirty="0">
                <a:solidFill>
                  <a:schemeClr val="bg2"/>
                </a:solidFill>
              </a:rPr>
              <a:t>crimes</a:t>
            </a:r>
            <a:r>
              <a:rPr lang="en-US" sz="1600" dirty="0">
                <a:solidFill>
                  <a:schemeClr val="bg2"/>
                </a:solidFill>
              </a:rPr>
              <a:t>, violations of law in which there are no obvious victims. Also called crimes without complaint, they include illegal drug use, prostitution, and gambling.</a:t>
            </a:r>
            <a:endParaRPr lang="" sz="1600" dirty="0">
              <a:solidFill>
                <a:schemeClr val="bg2"/>
              </a:solidFill>
            </a:endParaRPr>
          </a:p>
        </p:txBody>
      </p:sp>
    </p:spTree>
    <p:extLst>
      <p:ext uri="{BB962C8B-B14F-4D97-AF65-F5344CB8AC3E}">
        <p14:creationId xmlns:p14="http://schemas.microsoft.com/office/powerpoint/2010/main" val="72667688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
          </a:p>
        </p:txBody>
      </p:sp>
      <p:sp>
        <p:nvSpPr>
          <p:cNvPr id="3" name="Text Placeholder 2"/>
          <p:cNvSpPr>
            <a:spLocks noGrp="1"/>
          </p:cNvSpPr>
          <p:nvPr>
            <p:ph type="body" idx="1"/>
          </p:nvPr>
        </p:nvSpPr>
        <p:spPr/>
        <p:txBody>
          <a:bodyPr/>
          <a:lstStyle/>
          <a:p>
            <a:endParaRPr lang=""/>
          </a:p>
        </p:txBody>
      </p:sp>
      <p:pic>
        <p:nvPicPr>
          <p:cNvPr id="4" name="Picture 3"/>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9478617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5"/>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Q&amp;A Session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595901" y="522205"/>
            <a:ext cx="7746716" cy="53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3200" dirty="0" smtClean="0"/>
              <a:t>Deviance, Crime</a:t>
            </a:r>
            <a:endParaRPr sz="3200" dirty="0"/>
          </a:p>
        </p:txBody>
      </p:sp>
      <p:sp>
        <p:nvSpPr>
          <p:cNvPr id="183" name="Google Shape;183;p19"/>
          <p:cNvSpPr txBox="1">
            <a:spLocks noGrp="1"/>
          </p:cNvSpPr>
          <p:nvPr>
            <p:ph type="body" idx="1"/>
          </p:nvPr>
        </p:nvSpPr>
        <p:spPr>
          <a:xfrm>
            <a:off x="595901" y="1335640"/>
            <a:ext cx="7911102" cy="3411022"/>
          </a:xfrm>
          <a:prstGeom prst="rect">
            <a:avLst/>
          </a:prstGeom>
        </p:spPr>
        <p:txBody>
          <a:bodyPr spcFirstLastPara="1" wrap="square" lIns="91425" tIns="91425" rIns="91425" bIns="91425" anchor="t" anchorCtr="0">
            <a:noAutofit/>
          </a:bodyPr>
          <a:lstStyle/>
          <a:p>
            <a:pPr marL="285750" indent="-285750"/>
            <a:r>
              <a:rPr lang="en-US" sz="1600" dirty="0">
                <a:solidFill>
                  <a:schemeClr val="bg2"/>
                </a:solidFill>
              </a:rPr>
              <a:t>Deviance is the recognized violation of cultural norms</a:t>
            </a:r>
            <a:r>
              <a:rPr lang="en-US" sz="1600" dirty="0" smtClean="0">
                <a:solidFill>
                  <a:schemeClr val="bg2"/>
                </a:solidFill>
              </a:rPr>
              <a:t>.</a:t>
            </a:r>
          </a:p>
          <a:p>
            <a:pPr marL="285750" indent="-285750"/>
            <a:r>
              <a:rPr lang="en-US" sz="1600" dirty="0">
                <a:solidFill>
                  <a:schemeClr val="bg2"/>
                </a:solidFill>
              </a:rPr>
              <a:t>One category of deviance is crime, the violation of a society’s formally enacted criminal </a:t>
            </a:r>
            <a:r>
              <a:rPr lang="en-US" sz="1600" dirty="0" smtClean="0">
                <a:solidFill>
                  <a:schemeClr val="bg2"/>
                </a:solidFill>
              </a:rPr>
              <a:t>law e.g burglary, theft, killing, injuring, fraud etc.</a:t>
            </a:r>
          </a:p>
          <a:p>
            <a:pPr marL="285750" indent="-285750"/>
            <a:r>
              <a:rPr lang="en-US" sz="1600" dirty="0">
                <a:solidFill>
                  <a:schemeClr val="bg2"/>
                </a:solidFill>
              </a:rPr>
              <a:t>social control, attempts by society to regulate </a:t>
            </a:r>
            <a:r>
              <a:rPr lang="en-US" sz="1600" dirty="0" smtClean="0">
                <a:solidFill>
                  <a:schemeClr val="bg2"/>
                </a:solidFill>
              </a:rPr>
              <a:t>people’s </a:t>
            </a:r>
            <a:r>
              <a:rPr lang="en-US" sz="1600" dirty="0">
                <a:solidFill>
                  <a:schemeClr val="bg2"/>
                </a:solidFill>
              </a:rPr>
              <a:t>thoughts and </a:t>
            </a:r>
            <a:r>
              <a:rPr lang="en-US" sz="1600" dirty="0" smtClean="0">
                <a:solidFill>
                  <a:schemeClr val="bg2"/>
                </a:solidFill>
              </a:rPr>
              <a:t>behavior</a:t>
            </a:r>
          </a:p>
          <a:p>
            <a:pPr marL="285750" indent="-285750"/>
            <a:r>
              <a:rPr lang="en-US" sz="1600" dirty="0">
                <a:solidFill>
                  <a:schemeClr val="bg2"/>
                </a:solidFill>
              </a:rPr>
              <a:t>criminal justice system, the organizations—police, courts, and prison officials—that respond to alleged violations of the law</a:t>
            </a:r>
            <a:r>
              <a:rPr lang="en-US" sz="1600" dirty="0" smtClean="0">
                <a:solidFill>
                  <a:schemeClr val="bg2"/>
                </a:solidFill>
              </a:rPr>
              <a:t>.</a:t>
            </a:r>
          </a:p>
          <a:p>
            <a:pPr marL="285750" indent="-285750"/>
            <a:endParaRPr lang="en-US" sz="1600" dirty="0" smtClean="0">
              <a:solidFill>
                <a:schemeClr val="bg2"/>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txBox="1">
            <a:spLocks noGrp="1"/>
          </p:cNvSpPr>
          <p:nvPr>
            <p:ph type="title"/>
          </p:nvPr>
        </p:nvSpPr>
        <p:spPr>
          <a:xfrm>
            <a:off x="513707" y="572900"/>
            <a:ext cx="7804068" cy="535200"/>
          </a:xfrm>
          <a:prstGeom prst="rect">
            <a:avLst/>
          </a:prstGeom>
        </p:spPr>
        <p:txBody>
          <a:bodyPr spcFirstLastPara="1" wrap="square" lIns="91425" tIns="91425" rIns="91425" bIns="91425" anchor="t" anchorCtr="0">
            <a:noAutofit/>
          </a:bodyPr>
          <a:lstStyle/>
          <a:p>
            <a:pPr lvl="0"/>
            <a:r>
              <a:rPr lang="en-US" sz="2400" dirty="0"/>
              <a:t>The Biological </a:t>
            </a:r>
            <a:r>
              <a:rPr lang="en-US" sz="2400" dirty="0" smtClean="0"/>
              <a:t>Context and </a:t>
            </a:r>
            <a:r>
              <a:rPr lang="en-US" sz="2400" dirty="0"/>
              <a:t>Personality Factors </a:t>
            </a:r>
            <a:endParaRPr sz="2400" dirty="0"/>
          </a:p>
        </p:txBody>
      </p:sp>
      <p:sp>
        <p:nvSpPr>
          <p:cNvPr id="189" name="Google Shape;189;p20"/>
          <p:cNvSpPr txBox="1">
            <a:spLocks noGrp="1"/>
          </p:cNvSpPr>
          <p:nvPr>
            <p:ph type="body" idx="1"/>
          </p:nvPr>
        </p:nvSpPr>
        <p:spPr>
          <a:xfrm>
            <a:off x="102742" y="1243174"/>
            <a:ext cx="8352889" cy="3554858"/>
          </a:xfrm>
          <a:prstGeom prst="rect">
            <a:avLst/>
          </a:prstGeom>
        </p:spPr>
        <p:txBody>
          <a:bodyPr spcFirstLastPara="1" wrap="square" lIns="91425" tIns="91425" rIns="91425" bIns="91425" anchor="t" anchorCtr="0">
            <a:noAutofit/>
          </a:bodyPr>
          <a:lstStyle/>
          <a:p>
            <a:pPr indent="0" algn="just">
              <a:buNone/>
            </a:pPr>
            <a:r>
              <a:rPr lang="en-US" sz="1600" dirty="0">
                <a:solidFill>
                  <a:schemeClr val="bg2"/>
                </a:solidFill>
              </a:rPr>
              <a:t>A</a:t>
            </a:r>
            <a:r>
              <a:rPr lang="en-US" sz="1600" dirty="0" smtClean="0">
                <a:solidFill>
                  <a:schemeClr val="bg2"/>
                </a:solidFill>
              </a:rPr>
              <a:t> </a:t>
            </a:r>
            <a:r>
              <a:rPr lang="en-US" sz="1600" dirty="0">
                <a:solidFill>
                  <a:schemeClr val="bg2"/>
                </a:solidFill>
              </a:rPr>
              <a:t>century ago, most </a:t>
            </a:r>
            <a:r>
              <a:rPr lang="en-US" sz="1600" dirty="0" smtClean="0">
                <a:solidFill>
                  <a:schemeClr val="bg2"/>
                </a:solidFill>
              </a:rPr>
              <a:t>people </a:t>
            </a:r>
            <a:r>
              <a:rPr lang="en-US" sz="1600" dirty="0">
                <a:solidFill>
                  <a:schemeClr val="bg2"/>
                </a:solidFill>
              </a:rPr>
              <a:t>assumed—incorrectly, as it turns out—that human behavior was the result of biological instincts. Early interest in criminality therefore </a:t>
            </a:r>
            <a:r>
              <a:rPr lang="en-US" sz="1600" dirty="0" smtClean="0">
                <a:solidFill>
                  <a:schemeClr val="bg2"/>
                </a:solidFill>
              </a:rPr>
              <a:t>focused </a:t>
            </a:r>
            <a:r>
              <a:rPr lang="en-US" sz="1600" dirty="0">
                <a:solidFill>
                  <a:schemeClr val="bg2"/>
                </a:solidFill>
              </a:rPr>
              <a:t>on </a:t>
            </a:r>
            <a:r>
              <a:rPr lang="en-US" sz="1600" dirty="0" smtClean="0">
                <a:solidFill>
                  <a:schemeClr val="bg2"/>
                </a:solidFill>
              </a:rPr>
              <a:t>biological </a:t>
            </a:r>
            <a:r>
              <a:rPr lang="en-US" sz="1600" dirty="0">
                <a:solidFill>
                  <a:schemeClr val="bg2"/>
                </a:solidFill>
              </a:rPr>
              <a:t>causes. </a:t>
            </a:r>
            <a:endParaRPr lang="en-US" sz="1600" dirty="0" smtClean="0">
              <a:solidFill>
                <a:schemeClr val="bg2"/>
              </a:solidFill>
            </a:endParaRPr>
          </a:p>
          <a:p>
            <a:pPr marL="742950" indent="-285750" algn="just"/>
            <a:endParaRPr lang="en-US" sz="1600" dirty="0">
              <a:solidFill>
                <a:schemeClr val="bg2"/>
              </a:solidFill>
            </a:endParaRPr>
          </a:p>
          <a:p>
            <a:pPr indent="0" algn="just">
              <a:buNone/>
            </a:pPr>
            <a:r>
              <a:rPr lang="en-US" sz="1600" dirty="0" smtClean="0">
                <a:solidFill>
                  <a:schemeClr val="bg2"/>
                </a:solidFill>
              </a:rPr>
              <a:t>Like </a:t>
            </a:r>
            <a:r>
              <a:rPr lang="en-US" sz="1600" dirty="0">
                <a:solidFill>
                  <a:schemeClr val="bg2"/>
                </a:solidFill>
              </a:rPr>
              <a:t>biological theories, psychological explanations of deviance focus on abnormality in the individual personality. Some personality traits are inherited, but most psychologists think that personality is shaped primarily by social experience. Deviance, then, is viewed as the result of “unsuccessful” socialization.</a:t>
            </a:r>
            <a:endParaRPr sz="1600" dirty="0">
              <a:solidFill>
                <a:schemeClr val="bg2"/>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1"/>
          <p:cNvSpPr txBox="1">
            <a:spLocks noGrp="1"/>
          </p:cNvSpPr>
          <p:nvPr>
            <p:ph type="title"/>
          </p:nvPr>
        </p:nvSpPr>
        <p:spPr>
          <a:xfrm>
            <a:off x="585626" y="603021"/>
            <a:ext cx="7733673" cy="535200"/>
          </a:xfrm>
          <a:prstGeom prst="rect">
            <a:avLst/>
          </a:prstGeom>
        </p:spPr>
        <p:txBody>
          <a:bodyPr spcFirstLastPara="1" wrap="square" lIns="91425" tIns="91425" rIns="91425" bIns="91425" anchor="t" anchorCtr="0">
            <a:noAutofit/>
          </a:bodyPr>
          <a:lstStyle/>
          <a:p>
            <a:pPr lvl="0"/>
            <a:r>
              <a:rPr lang="en-US" sz="2400" dirty="0"/>
              <a:t>The Social Foundations of Deviance </a:t>
            </a:r>
            <a:r>
              <a:rPr lang="en-GB" sz="2800" dirty="0" smtClean="0"/>
              <a:t>:-</a:t>
            </a:r>
            <a:endParaRPr sz="2800" dirty="0"/>
          </a:p>
        </p:txBody>
      </p:sp>
      <p:sp>
        <p:nvSpPr>
          <p:cNvPr id="195" name="Google Shape;195;p21"/>
          <p:cNvSpPr txBox="1">
            <a:spLocks noGrp="1"/>
          </p:cNvSpPr>
          <p:nvPr>
            <p:ph type="body" idx="1"/>
          </p:nvPr>
        </p:nvSpPr>
        <p:spPr>
          <a:xfrm>
            <a:off x="585627" y="1243173"/>
            <a:ext cx="8065214" cy="3565133"/>
          </a:xfrm>
          <a:prstGeom prst="rect">
            <a:avLst/>
          </a:prstGeom>
        </p:spPr>
        <p:txBody>
          <a:bodyPr spcFirstLastPara="1" wrap="square" lIns="91425" tIns="91425" rIns="91425" bIns="91425" anchor="t" anchorCtr="0">
            <a:noAutofit/>
          </a:bodyPr>
          <a:lstStyle/>
          <a:p>
            <a:pPr marL="342900" indent="-342900">
              <a:spcBef>
                <a:spcPts val="1600"/>
              </a:spcBef>
              <a:spcAft>
                <a:spcPts val="1600"/>
              </a:spcAft>
              <a:buAutoNum type="arabicPeriod"/>
            </a:pPr>
            <a:r>
              <a:rPr lang="en-US" sz="1600" dirty="0" smtClean="0">
                <a:solidFill>
                  <a:schemeClr val="bg2"/>
                </a:solidFill>
              </a:rPr>
              <a:t>Deviance </a:t>
            </a:r>
            <a:r>
              <a:rPr lang="en-US" sz="1600" dirty="0">
                <a:solidFill>
                  <a:schemeClr val="bg2"/>
                </a:solidFill>
              </a:rPr>
              <a:t>varies according to cultural norms. </a:t>
            </a:r>
          </a:p>
          <a:p>
            <a:pPr marL="342900" indent="-342900">
              <a:spcBef>
                <a:spcPts val="1600"/>
              </a:spcBef>
              <a:spcAft>
                <a:spcPts val="1600"/>
              </a:spcAft>
              <a:buAutoNum type="arabicPeriod"/>
            </a:pPr>
            <a:r>
              <a:rPr lang="en-US" sz="1600" dirty="0">
                <a:solidFill>
                  <a:schemeClr val="bg2"/>
                </a:solidFill>
              </a:rPr>
              <a:t>People become deviant as others define them that </a:t>
            </a:r>
            <a:r>
              <a:rPr lang="en-US" sz="1600" dirty="0" smtClean="0">
                <a:solidFill>
                  <a:schemeClr val="bg2"/>
                </a:solidFill>
              </a:rPr>
              <a:t>way</a:t>
            </a:r>
          </a:p>
          <a:p>
            <a:pPr marL="342900" indent="-342900">
              <a:spcBef>
                <a:spcPts val="1600"/>
              </a:spcBef>
              <a:spcAft>
                <a:spcPts val="1600"/>
              </a:spcAft>
              <a:buAutoNum type="arabicPeriod"/>
            </a:pPr>
            <a:r>
              <a:rPr lang="en-US" sz="1600" dirty="0">
                <a:solidFill>
                  <a:schemeClr val="bg2"/>
                </a:solidFill>
              </a:rPr>
              <a:t>How societies set norms and how they define rule breaking both involve social power</a:t>
            </a:r>
            <a:r>
              <a:rPr lang="en-US" sz="1600" dirty="0" smtClean="0">
                <a:solidFill>
                  <a:schemeClr val="bg2"/>
                </a:solidFill>
              </a:rPr>
              <a:t>.</a:t>
            </a:r>
          </a:p>
          <a:p>
            <a:pPr marL="342900" indent="-342900">
              <a:spcBef>
                <a:spcPts val="1600"/>
              </a:spcBef>
              <a:spcAft>
                <a:spcPts val="1600"/>
              </a:spcAft>
              <a:buAutoNum type="arabicPeriod"/>
            </a:pPr>
            <a:endParaRPr lang="en-US" sz="1600" dirty="0" smtClean="0">
              <a:solidFill>
                <a:schemeClr val="bg2"/>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2"/>
          <p:cNvSpPr txBox="1">
            <a:spLocks noGrp="1"/>
          </p:cNvSpPr>
          <p:nvPr>
            <p:ph type="title"/>
          </p:nvPr>
        </p:nvSpPr>
        <p:spPr>
          <a:xfrm>
            <a:off x="503434" y="513332"/>
            <a:ext cx="7912916" cy="535200"/>
          </a:xfrm>
          <a:prstGeom prst="rect">
            <a:avLst/>
          </a:prstGeom>
        </p:spPr>
        <p:txBody>
          <a:bodyPr spcFirstLastPara="1" wrap="square" lIns="91425" tIns="91425" rIns="91425" bIns="91425" anchor="t" anchorCtr="0">
            <a:noAutofit/>
          </a:bodyPr>
          <a:lstStyle/>
          <a:p>
            <a:pPr lvl="0">
              <a:lnSpc>
                <a:spcPct val="115000"/>
              </a:lnSpc>
              <a:spcAft>
                <a:spcPts val="1600"/>
              </a:spcAft>
            </a:pPr>
            <a:r>
              <a:rPr lang="en-US" sz="2800" dirty="0"/>
              <a:t>Durkheim’s Basic Insight</a:t>
            </a:r>
            <a:endParaRPr sz="2900" u="sng" dirty="0"/>
          </a:p>
        </p:txBody>
      </p:sp>
      <p:sp>
        <p:nvSpPr>
          <p:cNvPr id="201" name="Google Shape;201;p22"/>
          <p:cNvSpPr txBox="1">
            <a:spLocks noGrp="1"/>
          </p:cNvSpPr>
          <p:nvPr>
            <p:ph type="body" idx="1"/>
          </p:nvPr>
        </p:nvSpPr>
        <p:spPr>
          <a:xfrm>
            <a:off x="503434" y="1243173"/>
            <a:ext cx="7912916" cy="3513762"/>
          </a:xfrm>
          <a:prstGeom prst="rect">
            <a:avLst/>
          </a:prstGeom>
        </p:spPr>
        <p:txBody>
          <a:bodyPr spcFirstLastPara="1" wrap="square" lIns="91425" tIns="91425" rIns="91425" bIns="91425" anchor="t" anchorCtr="0">
            <a:noAutofit/>
          </a:bodyPr>
          <a:lstStyle/>
          <a:p>
            <a:pPr marL="0" indent="0">
              <a:buNone/>
            </a:pPr>
            <a:r>
              <a:rPr lang="en-US" sz="1600" dirty="0" smtClean="0">
                <a:solidFill>
                  <a:schemeClr val="bg2"/>
                </a:solidFill>
              </a:rPr>
              <a:t>In </a:t>
            </a:r>
            <a:r>
              <a:rPr lang="en-US" sz="1600" dirty="0">
                <a:solidFill>
                  <a:schemeClr val="bg2"/>
                </a:solidFill>
              </a:rPr>
              <a:t>his pioneering study of deviance, Emile Durkheim (1964a, orig. 1893; 1964b, orig. 1895) made the surprising claim that there is nothing abnormal about deviance. In fact, it performs four essential functions: </a:t>
            </a:r>
            <a:endParaRPr lang="en-US" sz="1600" dirty="0" smtClean="0">
              <a:solidFill>
                <a:schemeClr val="bg2"/>
              </a:solidFill>
            </a:endParaRPr>
          </a:p>
          <a:p>
            <a:pPr marL="0" indent="0">
              <a:buNone/>
            </a:pPr>
            <a:endParaRPr lang="en-US" sz="1600" dirty="0" smtClean="0">
              <a:solidFill>
                <a:schemeClr val="bg2"/>
              </a:solidFill>
            </a:endParaRPr>
          </a:p>
          <a:p>
            <a:pPr marL="0" indent="0">
              <a:buNone/>
            </a:pPr>
            <a:r>
              <a:rPr lang="en-US" sz="1600" b="1" dirty="0" smtClean="0">
                <a:solidFill>
                  <a:schemeClr val="bg2"/>
                </a:solidFill>
              </a:rPr>
              <a:t>1</a:t>
            </a:r>
            <a:r>
              <a:rPr lang="en-US" sz="1600" b="1" dirty="0">
                <a:solidFill>
                  <a:schemeClr val="bg2"/>
                </a:solidFill>
              </a:rPr>
              <a:t>. Deviance affirms cultural values and norms. </a:t>
            </a:r>
            <a:r>
              <a:rPr lang="en-US" sz="1600" dirty="0">
                <a:solidFill>
                  <a:schemeClr val="bg2"/>
                </a:solidFill>
              </a:rPr>
              <a:t>As moral </a:t>
            </a:r>
            <a:r>
              <a:rPr lang="en-US" sz="1600" dirty="0" smtClean="0">
                <a:solidFill>
                  <a:schemeClr val="bg2"/>
                </a:solidFill>
              </a:rPr>
              <a:t>creatures</a:t>
            </a:r>
            <a:r>
              <a:rPr lang="en-US" sz="1600" dirty="0">
                <a:solidFill>
                  <a:schemeClr val="bg2"/>
                </a:solidFill>
              </a:rPr>
              <a:t>, people must prefer some attitudes and behaviors to others. But any definition of virtue rests on an opposing idea of vice: There can be no good without evil and no justice without crime. Deviance is needed to define and support morality. </a:t>
            </a:r>
            <a:endParaRPr lang="en-US" sz="1600" dirty="0" smtClean="0">
              <a:solidFill>
                <a:schemeClr val="bg2"/>
              </a:solidFill>
            </a:endParaRPr>
          </a:p>
          <a:p>
            <a:pPr marL="0" indent="0">
              <a:buNone/>
            </a:pPr>
            <a:endParaRPr lang="en-US" sz="1600" dirty="0" smtClean="0">
              <a:solidFill>
                <a:schemeClr val="bg2"/>
              </a:solidFill>
            </a:endParaRPr>
          </a:p>
          <a:p>
            <a:pPr marL="0" indent="0">
              <a:buNone/>
            </a:pPr>
            <a:r>
              <a:rPr lang="en-US" sz="1600" b="1" dirty="0" smtClean="0">
                <a:solidFill>
                  <a:schemeClr val="bg2"/>
                </a:solidFill>
              </a:rPr>
              <a:t>2</a:t>
            </a:r>
            <a:r>
              <a:rPr lang="en-US" sz="1600" b="1" dirty="0">
                <a:solidFill>
                  <a:schemeClr val="bg2"/>
                </a:solidFill>
              </a:rPr>
              <a:t>. Responding to deviance clarifies moral boundaries. </a:t>
            </a:r>
            <a:r>
              <a:rPr lang="en-US" sz="1600" dirty="0">
                <a:solidFill>
                  <a:schemeClr val="bg2"/>
                </a:solidFill>
              </a:rPr>
              <a:t>By </a:t>
            </a:r>
            <a:r>
              <a:rPr lang="en-US" sz="1600" dirty="0" smtClean="0">
                <a:solidFill>
                  <a:schemeClr val="bg2"/>
                </a:solidFill>
              </a:rPr>
              <a:t>defining </a:t>
            </a:r>
            <a:r>
              <a:rPr lang="en-US" sz="1600" dirty="0">
                <a:solidFill>
                  <a:schemeClr val="bg2"/>
                </a:solidFill>
              </a:rPr>
              <a:t>some individuals as deviant, people draw a boundary between right and wrong. For example, a college marks the line between academic honesty and cheating by disciplining students who cheat on exams. </a:t>
            </a:r>
            <a:endParaRPr lang="en-US" sz="1600" dirty="0" smtClean="0">
              <a:solidFill>
                <a:schemeClr val="bg2"/>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3" name="Google Shape;213;p24"/>
          <p:cNvSpPr txBox="1">
            <a:spLocks noGrp="1"/>
          </p:cNvSpPr>
          <p:nvPr>
            <p:ph type="body" idx="1"/>
          </p:nvPr>
        </p:nvSpPr>
        <p:spPr>
          <a:xfrm>
            <a:off x="575352" y="798455"/>
            <a:ext cx="8044666" cy="3619433"/>
          </a:xfrm>
          <a:prstGeom prst="rect">
            <a:avLst/>
          </a:prstGeom>
        </p:spPr>
        <p:txBody>
          <a:bodyPr spcFirstLastPara="1" wrap="square" lIns="91425" tIns="91425" rIns="91425" bIns="91425" anchor="t" anchorCtr="0">
            <a:noAutofit/>
          </a:bodyPr>
          <a:lstStyle/>
          <a:p>
            <a:pPr marL="0" indent="0">
              <a:buNone/>
            </a:pPr>
            <a:r>
              <a:rPr lang="en-US" sz="1600" b="1" dirty="0">
                <a:solidFill>
                  <a:schemeClr val="bg2"/>
                </a:solidFill>
              </a:rPr>
              <a:t>3. Responding to deviance brings people together. </a:t>
            </a:r>
            <a:r>
              <a:rPr lang="en-US" sz="1600" dirty="0">
                <a:solidFill>
                  <a:schemeClr val="bg2"/>
                </a:solidFill>
              </a:rPr>
              <a:t>People typically react to serious deviance with shared outrage. In doing so, Durkheim explained, they reaffirm the moral ties that bind them. For example, after the January 2011 shooting rampage in Tucson, Arizona, that killed six people and wounded nineteen more, including Congressional Representative Gabrielle </a:t>
            </a:r>
            <a:r>
              <a:rPr lang="en-US" sz="1600" dirty="0" err="1">
                <a:solidFill>
                  <a:schemeClr val="bg2"/>
                </a:solidFill>
              </a:rPr>
              <a:t>Giffords</a:t>
            </a:r>
            <a:r>
              <a:rPr lang="en-US" sz="1600" dirty="0">
                <a:solidFill>
                  <a:schemeClr val="bg2"/>
                </a:solidFill>
              </a:rPr>
              <a:t>, people across the United States were joined by a common desire to control this type of apparently senseless violence. </a:t>
            </a:r>
            <a:endParaRPr lang="en-US" sz="1600" dirty="0" smtClean="0">
              <a:solidFill>
                <a:schemeClr val="bg2"/>
              </a:solidFill>
            </a:endParaRPr>
          </a:p>
          <a:p>
            <a:pPr marL="0" indent="0">
              <a:buNone/>
            </a:pPr>
            <a:endParaRPr lang="en-US" sz="1600" dirty="0">
              <a:solidFill>
                <a:schemeClr val="bg2"/>
              </a:solidFill>
            </a:endParaRPr>
          </a:p>
          <a:p>
            <a:pPr marL="0" indent="0">
              <a:buNone/>
            </a:pPr>
            <a:r>
              <a:rPr lang="en-US" sz="1600" b="1" dirty="0" smtClean="0">
                <a:solidFill>
                  <a:schemeClr val="bg2"/>
                </a:solidFill>
              </a:rPr>
              <a:t>4</a:t>
            </a:r>
            <a:r>
              <a:rPr lang="en-US" sz="1600" b="1" dirty="0">
                <a:solidFill>
                  <a:schemeClr val="bg2"/>
                </a:solidFill>
              </a:rPr>
              <a:t>. Deviance encourages social change. </a:t>
            </a:r>
            <a:r>
              <a:rPr lang="en-US" sz="1600" dirty="0">
                <a:solidFill>
                  <a:schemeClr val="bg2"/>
                </a:solidFill>
              </a:rPr>
              <a:t>Deviant people push a society’s moral boundaries, suggesting alternatives to the status quo and encouraging change. Today’s deviance, declared Durkheim, can become tomorrow’s morality (1964b:71, orig. 1895). For example, rock-and-roll, condemned as immoral in the 1950s, became a multibillion-dollar industry just a few years later (see the Thinking About Diversity box on page 68). In recent years, hip-hop music has followed the same path toward respectability.</a:t>
            </a:r>
          </a:p>
          <a:p>
            <a:pPr marL="285750" indent="-285750"/>
            <a:endParaRPr lang="en-US" sz="1600" dirty="0">
              <a:solidFill>
                <a:schemeClr val="bg2"/>
              </a:solidFill>
            </a:endParaRPr>
          </a:p>
          <a:p>
            <a:pPr marL="0" indent="0">
              <a:spcBef>
                <a:spcPts val="1600"/>
              </a:spcBef>
              <a:spcAft>
                <a:spcPts val="1600"/>
              </a:spcAft>
              <a:buNone/>
            </a:pPr>
            <a:endParaRPr sz="1600" dirty="0">
              <a:solidFill>
                <a:schemeClr val="bg2"/>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5"/>
          <p:cNvSpPr txBox="1">
            <a:spLocks noGrp="1"/>
          </p:cNvSpPr>
          <p:nvPr>
            <p:ph type="title"/>
          </p:nvPr>
        </p:nvSpPr>
        <p:spPr>
          <a:xfrm>
            <a:off x="0" y="1653991"/>
            <a:ext cx="3554858" cy="1835517"/>
          </a:xfrm>
          <a:prstGeom prst="rect">
            <a:avLst/>
          </a:prstGeom>
        </p:spPr>
        <p:txBody>
          <a:bodyPr spcFirstLastPara="1" wrap="square" lIns="91425" tIns="91425" rIns="91425" bIns="91425" anchor="t" anchorCtr="0">
            <a:noAutofit/>
          </a:bodyPr>
          <a:lstStyle/>
          <a:p>
            <a:pPr lvl="0" algn="ctr">
              <a:lnSpc>
                <a:spcPct val="115000"/>
              </a:lnSpc>
              <a:spcAft>
                <a:spcPts val="1600"/>
              </a:spcAft>
            </a:pPr>
            <a:r>
              <a:rPr lang="en-US" sz="3600" u="sng" dirty="0"/>
              <a:t>Merton’s Strain </a:t>
            </a:r>
            <a:r>
              <a:rPr lang="en-US" sz="3600" u="sng" dirty="0" smtClean="0"/>
              <a:t>Theory</a:t>
            </a:r>
            <a:endParaRPr lang="en-GB" sz="3600" u="sng" dirty="0">
              <a:solidFill>
                <a:schemeClr val="bg2"/>
              </a:solidFill>
            </a:endParaRPr>
          </a:p>
        </p:txBody>
      </p:sp>
      <p:pic>
        <p:nvPicPr>
          <p:cNvPr id="3" name="Picture 2"/>
          <p:cNvPicPr>
            <a:picLocks noChangeAspect="1"/>
          </p:cNvPicPr>
          <p:nvPr/>
        </p:nvPicPr>
        <p:blipFill>
          <a:blip r:embed="rId3"/>
          <a:stretch>
            <a:fillRect/>
          </a:stretch>
        </p:blipFill>
        <p:spPr>
          <a:xfrm>
            <a:off x="3626779" y="0"/>
            <a:ext cx="5517222" cy="5143500"/>
          </a:xfrm>
          <a:prstGeom prst="rect">
            <a:avLst/>
          </a:prstGeom>
          <a:ln>
            <a:solidFill>
              <a:schemeClr val="bg2"/>
            </a:solid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6"/>
          <p:cNvSpPr txBox="1">
            <a:spLocks noGrp="1"/>
          </p:cNvSpPr>
          <p:nvPr>
            <p:ph type="title"/>
          </p:nvPr>
        </p:nvSpPr>
        <p:spPr>
          <a:xfrm>
            <a:off x="554804" y="537815"/>
            <a:ext cx="7750330" cy="535200"/>
          </a:xfrm>
          <a:prstGeom prst="rect">
            <a:avLst/>
          </a:prstGeom>
        </p:spPr>
        <p:txBody>
          <a:bodyPr spcFirstLastPara="1" wrap="square" lIns="91425" tIns="91425" rIns="91425" bIns="91425" anchor="t" anchorCtr="0">
            <a:noAutofit/>
          </a:bodyPr>
          <a:lstStyle/>
          <a:p>
            <a:pPr lvl="0">
              <a:lnSpc>
                <a:spcPct val="115000"/>
              </a:lnSpc>
              <a:spcAft>
                <a:spcPts val="1600"/>
              </a:spcAft>
            </a:pPr>
            <a:r>
              <a:rPr lang="en-US" sz="2800" dirty="0"/>
              <a:t>Labeling Theory</a:t>
            </a:r>
            <a:endParaRPr lang="en-US" sz="2800" u="sng" dirty="0">
              <a:solidFill>
                <a:schemeClr val="bg2"/>
              </a:solidFill>
            </a:endParaRPr>
          </a:p>
        </p:txBody>
      </p:sp>
      <p:sp>
        <p:nvSpPr>
          <p:cNvPr id="225" name="Google Shape;225;p26"/>
          <p:cNvSpPr txBox="1">
            <a:spLocks noGrp="1"/>
          </p:cNvSpPr>
          <p:nvPr>
            <p:ph type="body" idx="1"/>
          </p:nvPr>
        </p:nvSpPr>
        <p:spPr>
          <a:xfrm>
            <a:off x="554804" y="1232899"/>
            <a:ext cx="7952198" cy="3452117"/>
          </a:xfrm>
          <a:prstGeom prst="rect">
            <a:avLst/>
          </a:prstGeom>
        </p:spPr>
        <p:txBody>
          <a:bodyPr spcFirstLastPara="1" wrap="square" lIns="91425" tIns="91425" rIns="91425" bIns="91425" anchor="t" anchorCtr="0">
            <a:noAutofit/>
          </a:bodyPr>
          <a:lstStyle/>
          <a:p>
            <a:pPr marL="0" lvl="0" indent="0">
              <a:buNone/>
            </a:pPr>
            <a:r>
              <a:rPr lang="en-US" sz="1600" dirty="0" smtClean="0">
                <a:solidFill>
                  <a:schemeClr val="bg2"/>
                </a:solidFill>
              </a:rPr>
              <a:t>The </a:t>
            </a:r>
            <a:r>
              <a:rPr lang="en-US" sz="1600" dirty="0">
                <a:solidFill>
                  <a:schemeClr val="bg2"/>
                </a:solidFill>
              </a:rPr>
              <a:t>main contribution of symbolic-interaction analysis is labeling theory, the idea that deviance and conformity result not so much from what people do as from how others respond to those actions. Labeling theory stresses the relativity of deviance, meaning that people may define the same behavior in any number of ways.</a:t>
            </a:r>
            <a:endParaRPr lang="en-US" sz="1600" dirty="0" smtClean="0">
              <a:solidFill>
                <a:schemeClr val="bg2"/>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7"/>
          <p:cNvSpPr txBox="1">
            <a:spLocks noGrp="1"/>
          </p:cNvSpPr>
          <p:nvPr>
            <p:ph type="title"/>
          </p:nvPr>
        </p:nvSpPr>
        <p:spPr>
          <a:xfrm>
            <a:off x="657546" y="503434"/>
            <a:ext cx="7840529" cy="610865"/>
          </a:xfrm>
          <a:prstGeom prst="rect">
            <a:avLst/>
          </a:prstGeom>
        </p:spPr>
        <p:txBody>
          <a:bodyPr spcFirstLastPara="1" wrap="square" lIns="91425" tIns="91425" rIns="91425" bIns="91425" anchor="t" anchorCtr="0">
            <a:noAutofit/>
          </a:bodyPr>
          <a:lstStyle/>
          <a:p>
            <a:pPr lvl="0"/>
            <a:r>
              <a:rPr lang="en-US" sz="2800" dirty="0"/>
              <a:t>Sutherland’s Differential Association Theory</a:t>
            </a:r>
            <a:endParaRPr b="0" u="sng" dirty="0"/>
          </a:p>
        </p:txBody>
      </p:sp>
      <p:sp>
        <p:nvSpPr>
          <p:cNvPr id="231" name="Google Shape;231;p27"/>
          <p:cNvSpPr txBox="1">
            <a:spLocks noGrp="1"/>
          </p:cNvSpPr>
          <p:nvPr>
            <p:ph type="body" idx="1"/>
          </p:nvPr>
        </p:nvSpPr>
        <p:spPr>
          <a:xfrm>
            <a:off x="657546" y="1407560"/>
            <a:ext cx="7840529" cy="3267182"/>
          </a:xfrm>
          <a:prstGeom prst="rect">
            <a:avLst/>
          </a:prstGeom>
        </p:spPr>
        <p:txBody>
          <a:bodyPr spcFirstLastPara="1" wrap="square" lIns="91425" tIns="91425" rIns="91425" bIns="91425" anchor="t" anchorCtr="0">
            <a:noAutofit/>
          </a:bodyPr>
          <a:lstStyle/>
          <a:p>
            <a:pPr marL="0" lvl="0" indent="0">
              <a:buNone/>
            </a:pPr>
            <a:r>
              <a:rPr lang="en-US" sz="1600" dirty="0" smtClean="0">
                <a:solidFill>
                  <a:schemeClr val="bg2"/>
                </a:solidFill>
              </a:rPr>
              <a:t>Learning </a:t>
            </a:r>
            <a:r>
              <a:rPr lang="en-US" sz="1600" dirty="0">
                <a:solidFill>
                  <a:schemeClr val="bg2"/>
                </a:solidFill>
              </a:rPr>
              <a:t>any behavioral pattern, whether conventional or deviant, is a process that takes place in groups. According to Edwin </a:t>
            </a:r>
            <a:r>
              <a:rPr lang="en-US" sz="1600" dirty="0" smtClean="0">
                <a:solidFill>
                  <a:schemeClr val="bg2"/>
                </a:solidFill>
              </a:rPr>
              <a:t>Sutherland </a:t>
            </a:r>
            <a:r>
              <a:rPr lang="en-US" sz="1600" dirty="0">
                <a:solidFill>
                  <a:schemeClr val="bg2"/>
                </a:solidFill>
              </a:rPr>
              <a:t>(1940), a person’s tendency toward conformity or deviance depends on the amount of contact with others who encourage or reject conventional behavior. This is Sutherland’s theory of differential association.</a:t>
            </a:r>
            <a:endParaRPr lang="en-US" sz="1600" b="1" i="1" dirty="0">
              <a:solidFill>
                <a:schemeClr val="bg2"/>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154</TotalTime>
  <Words>1081</Words>
  <Application>Microsoft Office PowerPoint</Application>
  <PresentationFormat>On-screen Show (16:9)</PresentationFormat>
  <Paragraphs>45</Paragraphs>
  <Slides>14</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Raleway</vt:lpstr>
      <vt:lpstr>Lato</vt:lpstr>
      <vt:lpstr>Arial</vt:lpstr>
      <vt:lpstr>Streamline</vt:lpstr>
      <vt:lpstr>Sociology  Course Code (SS 2005)</vt:lpstr>
      <vt:lpstr>Deviance, Crime</vt:lpstr>
      <vt:lpstr>The Biological Context and Personality Factors </vt:lpstr>
      <vt:lpstr>The Social Foundations of Deviance :-</vt:lpstr>
      <vt:lpstr>Durkheim’s Basic Insight</vt:lpstr>
      <vt:lpstr>PowerPoint Presentation</vt:lpstr>
      <vt:lpstr>Merton’s Strain Theory</vt:lpstr>
      <vt:lpstr>Labeling Theory</vt:lpstr>
      <vt:lpstr>Sutherland’s Differential Association Theory</vt:lpstr>
      <vt:lpstr>Hirschi’s Control Theory</vt:lpstr>
      <vt:lpstr>PowerPoint Presentation</vt:lpstr>
      <vt:lpstr>TYPES OF CRIME</vt:lpstr>
      <vt:lpstr>PowerPoint Presentation</vt:lpstr>
      <vt:lpstr>Q&amp;A Session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Sociology  Course Code (SS 2005)</dc:title>
  <dc:creator>Zeeshan</dc:creator>
  <cp:lastModifiedBy>Zeeshan</cp:lastModifiedBy>
  <cp:revision>37</cp:revision>
  <dcterms:modified xsi:type="dcterms:W3CDTF">2024-05-07T18:45:33Z</dcterms:modified>
</cp:coreProperties>
</file>